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6"/>
  </p:notesMasterIdLst>
  <p:handoutMasterIdLst>
    <p:handoutMasterId r:id="rId17"/>
  </p:handoutMasterIdLst>
  <p:sldIdLst>
    <p:sldId id="281" r:id="rId5"/>
    <p:sldId id="355" r:id="rId6"/>
    <p:sldId id="284" r:id="rId7"/>
    <p:sldId id="360" r:id="rId8"/>
    <p:sldId id="362" r:id="rId9"/>
    <p:sldId id="361" r:id="rId10"/>
    <p:sldId id="353" r:id="rId11"/>
    <p:sldId id="283" r:id="rId12"/>
    <p:sldId id="351" r:id="rId13"/>
    <p:sldId id="363" r:id="rId14"/>
    <p:sldId id="3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56" d="100"/>
          <a:sy n="56" d="100"/>
        </p:scale>
        <p:origin x="67" y="149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dirty="0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 10</a:t>
            </a:r>
            <a:br>
              <a:rPr lang="en-US" dirty="0"/>
            </a:br>
            <a:r>
              <a:rPr lang="en-US" dirty="0"/>
              <a:t>Tensiometer Design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2596" y="4272861"/>
            <a:ext cx="7223760" cy="685800"/>
          </a:xfrm>
        </p:spPr>
        <p:txBody>
          <a:bodyPr/>
          <a:lstStyle/>
          <a:p>
            <a:r>
              <a:rPr lang="en-US" dirty="0"/>
              <a:t>Derren Lyons, Bailey </a:t>
            </a:r>
            <a:r>
              <a:rPr lang="en-US" dirty="0" err="1"/>
              <a:t>McElhinney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Budget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9/4/20XX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BE4B5A-0F8B-3A11-06B4-7563CE7F3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40" y="2098295"/>
            <a:ext cx="9603372" cy="4041135"/>
          </a:xfrm>
        </p:spPr>
      </p:pic>
    </p:spTree>
    <p:extLst>
      <p:ext uri="{BB962C8B-B14F-4D97-AF65-F5344CB8AC3E}">
        <p14:creationId xmlns:p14="http://schemas.microsoft.com/office/powerpoint/2010/main" val="4068763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2E3A-DB80-46C8-A227-EE0F7E87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7" name="Picture Placeholder 16" descr="woman writing on a dry erase board">
            <a:extLst>
              <a:ext uri="{FF2B5EF4-FFF2-40B4-BE49-F238E27FC236}">
                <a16:creationId xmlns:a16="http://schemas.microsoft.com/office/drawing/2014/main" id="{A0D4E925-DA83-45CF-9056-D6262F46A7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59" r="59"/>
          <a:stretch/>
        </p:blipFill>
        <p:spPr/>
      </p:pic>
      <p:pic>
        <p:nvPicPr>
          <p:cNvPr id="19" name="Picture Placeholder 18" descr="hands on a set of papers">
            <a:extLst>
              <a:ext uri="{FF2B5EF4-FFF2-40B4-BE49-F238E27FC236}">
                <a16:creationId xmlns:a16="http://schemas.microsoft.com/office/drawing/2014/main" id="{00069E65-AC47-4CE9-B19A-7EA5888AA3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59" r="59"/>
          <a:stretch/>
        </p:blipFill>
        <p:spPr/>
      </p:pic>
      <p:pic>
        <p:nvPicPr>
          <p:cNvPr id="21" name="Picture Placeholder 20" descr="view of office">
            <a:extLst>
              <a:ext uri="{FF2B5EF4-FFF2-40B4-BE49-F238E27FC236}">
                <a16:creationId xmlns:a16="http://schemas.microsoft.com/office/drawing/2014/main" id="{D78D46DB-1C3A-41BD-860F-ECE8B446BB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29" r="29"/>
          <a:stretch/>
        </p:blipFill>
        <p:spPr/>
      </p:pic>
      <p:pic>
        <p:nvPicPr>
          <p:cNvPr id="23" name="Picture Placeholder 22" descr="pen on top of a day planner">
            <a:extLst>
              <a:ext uri="{FF2B5EF4-FFF2-40B4-BE49-F238E27FC236}">
                <a16:creationId xmlns:a16="http://schemas.microsoft.com/office/drawing/2014/main" id="{D978928C-7EEA-4B8E-AA43-12AFD61BC29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/>
          <a:srcRect l="29" r="29"/>
          <a:stretch/>
        </p:blipFill>
        <p:spPr/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C90EA9-2998-4A9C-A666-B38258E20B6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241EFF-1DFD-4B6D-BFDE-8E8B188334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BB8335-F249-4F37-8C3F-A672116EB8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5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104" y="1021779"/>
            <a:ext cx="6272784" cy="1536192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3394329"/>
            <a:ext cx="6272784" cy="2825496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/>
              <a:t>System Accuracy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/>
              <a:t>System Ease-of-Use</a:t>
            </a:r>
            <a:endParaRPr lang="en-US" sz="1800"/>
          </a:p>
          <a:p>
            <a:r>
              <a:rPr lang="en-US"/>
              <a:t>Budget Friendly Design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Tensiometer Design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0BA5687-2C1D-8FE3-32C9-2FA946A20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" y="438662"/>
            <a:ext cx="2404361" cy="6282813"/>
          </a:xfrm>
          <a:prstGeom prst="rect">
            <a:avLst/>
          </a:prstGeom>
        </p:spPr>
      </p:pic>
      <p:pic>
        <p:nvPicPr>
          <p:cNvPr id="13" name="Picture 12" descr="A picture containing indoor, floor, wooden, wood&#10;&#10;Description automatically generated">
            <a:extLst>
              <a:ext uri="{FF2B5EF4-FFF2-40B4-BE49-F238E27FC236}">
                <a16:creationId xmlns:a16="http://schemas.microsoft.com/office/drawing/2014/main" id="{CDD1867C-D2B0-E5C6-247C-C959CA68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489" y="438662"/>
            <a:ext cx="2313983" cy="62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Heavy-Duty Hand Winch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dirty="0"/>
              <a:t>Implemented for a smooth controlled pull over the course of a trial</a:t>
            </a:r>
          </a:p>
          <a:p>
            <a:r>
              <a:rPr lang="en-US" sz="1800" dirty="0"/>
              <a:t>Rope installed </a:t>
            </a:r>
            <a:r>
              <a:rPr lang="en-US" dirty="0"/>
              <a:t>with it has no give which could affect stress measurements otherwise</a:t>
            </a:r>
          </a:p>
          <a:p>
            <a:r>
              <a:rPr lang="en-US" dirty="0"/>
              <a:t>Holds clamps in place if user stops cranking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4FF57F0-BE0D-82D7-E8ED-B425C159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64881" y="2925305"/>
            <a:ext cx="3952568" cy="2964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39E81B-E24D-D661-6063-22A62F22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93492" y="2925305"/>
            <a:ext cx="3952568" cy="29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6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Display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dirty="0"/>
              <a:t>Can easily see stress and distance displayed prior to and during a trial</a:t>
            </a:r>
          </a:p>
          <a:p>
            <a:r>
              <a:rPr lang="en-US" sz="1800" dirty="0"/>
              <a:t>Guides the user </a:t>
            </a:r>
            <a:r>
              <a:rPr lang="en-US" dirty="0"/>
              <a:t>in error detection </a:t>
            </a:r>
          </a:p>
          <a:p>
            <a:r>
              <a:rPr lang="en-US" sz="1800" dirty="0"/>
              <a:t>I2C protocol eliminates complicated integration with the existing system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93860-399C-2E3B-3595-5EC687E7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0972" y="2379664"/>
            <a:ext cx="4264931" cy="36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1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Display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7F57BF9-5B99-4D8E-9855-18C6FD7BB0E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377184" y="1804437"/>
            <a:ext cx="4937760" cy="596485"/>
          </a:xfrm>
        </p:spPr>
        <p:txBody>
          <a:bodyPr/>
          <a:lstStyle/>
          <a:p>
            <a:pPr algn="ctr"/>
            <a:r>
              <a:rPr lang="en-US" dirty="0"/>
              <a:t>Circuit Illustration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482FC0C-14B8-0103-2B65-FDC513D2FE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22038" y="2791240"/>
            <a:ext cx="2648053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8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US-100 Ultrasonic Range Sensor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91D156-FB7C-4C78-B73A-E34105B8EE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205B217-8183-4076-A009-A93B01FC37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dirty="0"/>
              <a:t>Improves accuracy in distance measurements over previous sensor, by measuring the temperature to use a more precise speed of sound measurement.</a:t>
            </a:r>
          </a:p>
          <a:p>
            <a:r>
              <a:rPr lang="en-US" dirty="0"/>
              <a:t>Eliminates erroneous outputs that would affect the stress-strain curve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DB267-AC5C-779F-CE74-9643B0DC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86775" y="2823621"/>
            <a:ext cx="3983701" cy="2987776"/>
          </a:xfrm>
          <a:prstGeom prst="rect">
            <a:avLst/>
          </a:prstGeom>
        </p:spPr>
      </p:pic>
      <p:pic>
        <p:nvPicPr>
          <p:cNvPr id="1026" name="Picture 2" descr="US-100 Ultrasonic Range Finder Module - ProtoSupplies">
            <a:extLst>
              <a:ext uri="{FF2B5EF4-FFF2-40B4-BE49-F238E27FC236}">
                <a16:creationId xmlns:a16="http://schemas.microsoft.com/office/drawing/2014/main" id="{D5F7B341-1ECE-7842-6182-7F352697F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" t="14584" r="10988" b="10898"/>
          <a:stretch/>
        </p:blipFill>
        <p:spPr bwMode="auto">
          <a:xfrm>
            <a:off x="3352800" y="2784143"/>
            <a:ext cx="2743200" cy="296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39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D061C-023A-4DD9-8847-DD7718553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Stress-Strain Curves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36C0E606-AD0E-595E-1B2F-8BDC468FD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4" b="-3"/>
          <a:stretch/>
        </p:blipFill>
        <p:spPr>
          <a:xfrm>
            <a:off x="908305" y="2478024"/>
            <a:ext cx="4705316" cy="3694176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4486A56-2CA4-425A-89F9-E8324C12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9/4/20XX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5C8300-CD8E-4F35-9B79-C5DE7AD9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E797B30-1740-4A68-A40B-1D255EBC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3BF40E3A-6A89-8D1E-33CE-5F612D6FA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478024"/>
            <a:ext cx="5187695" cy="37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4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Aggregated Results</a:t>
            </a:r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42F38684-F4E5-321B-2F9C-C01CD5B6F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24" y="2139484"/>
            <a:ext cx="11112552" cy="4096512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663528-6F48-4679-80D6-A9D36226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9/4/20XX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8F1280-0C85-421E-BF0E-DB3DAF29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7357B90-43D4-43A9-9C2B-156AED8FF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5360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presentation</Template>
  <TotalTime>88</TotalTime>
  <Words>198</Words>
  <Application>Microsoft Office PowerPoint</Application>
  <PresentationFormat>Widescreen</PresentationFormat>
  <Paragraphs>61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Segoe UI</vt:lpstr>
      <vt:lpstr>AccentBoxVTI</vt:lpstr>
      <vt:lpstr>Team 10 Tensiometer Design Project</vt:lpstr>
      <vt:lpstr>Objectives</vt:lpstr>
      <vt:lpstr>Heavy-Duty Hand Winch</vt:lpstr>
      <vt:lpstr>LCD Display</vt:lpstr>
      <vt:lpstr>LCD Display</vt:lpstr>
      <vt:lpstr>US-100 Ultrasonic Range Sensor</vt:lpstr>
      <vt:lpstr>Experimental Results</vt:lpstr>
      <vt:lpstr>Stress-Strain Curves</vt:lpstr>
      <vt:lpstr>Aggregated Results</vt:lpstr>
      <vt:lpstr>Budget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 Tensiometer Design Project</dc:title>
  <dc:creator>Derren Lyons</dc:creator>
  <cp:lastModifiedBy>Bay Mac</cp:lastModifiedBy>
  <cp:revision>3</cp:revision>
  <dcterms:created xsi:type="dcterms:W3CDTF">2022-05-03T01:30:37Z</dcterms:created>
  <dcterms:modified xsi:type="dcterms:W3CDTF">2022-05-03T16:28:48Z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